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BFDA"/>
    <a:srgbClr val="106074"/>
    <a:srgbClr val="939498"/>
    <a:srgbClr val="CCDC4F"/>
    <a:srgbClr val="CDDC4F"/>
    <a:srgbClr val="BED63A"/>
    <a:srgbClr val="F79222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44EA1E-1F21-47E3-8AE0-3CF00F799793}" v="115" dt="2021-03-15T19:33:44.410"/>
    <p1510:client id="{9A569FC7-5598-4601-BC40-7BF577C94922}" v="2" dt="2021-03-15T19:49:57.0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144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41118A1-25E9-4FA7-9274-DA4652F682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E6FC3E-9289-4139-8F38-9DE3630237B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C95D5-B305-4F14-845F-A4AF802EAC83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EB1A06-A041-4BD6-80E9-1C85EC2495C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FD3C95-2829-44AD-9589-BB4116B7066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5C0BA7-BD34-4034-8154-65F15DBA37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7147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8543DD-0C5F-4EC5-BC42-F764EF789F54}" type="datetimeFigureOut">
              <a:rPr lang="en-US" smtClean="0"/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58A8B1-531E-4C33-8D01-CD3B99414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768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8821" y="889820"/>
            <a:ext cx="7492181" cy="3598606"/>
          </a:xfrm>
        </p:spPr>
        <p:txBody>
          <a:bodyPr anchor="t">
            <a:normAutofit/>
          </a:bodyPr>
          <a:lstStyle>
            <a:lvl1pPr algn="l">
              <a:defRPr sz="40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08820" y="4488426"/>
            <a:ext cx="5243832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15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E191-594C-4476-AE3F-0C911B4589F7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712122"/>
      </p:ext>
    </p:extLst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16417-FE1B-49DA-8BA0-B14FE8DCEAF2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2C434427-D2F0-4A6D-A8CB-82B37E4888F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0927142"/>
      </p:ext>
    </p:extLst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931744" y="997974"/>
            <a:ext cx="1761782" cy="498495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997973"/>
            <a:ext cx="6303092" cy="498495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105B1-EAE9-4A06-A910-1EE292517750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9081D89-9407-481D-8A0F-8FC1EA9FE49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615995"/>
      </p:ext>
    </p:extLst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6D910-FF48-4B07-9A45-96D9FEA34873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  <a:latin typeface="+mj-lt"/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>
              <a:latin typeface="+mj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2256094-154D-4403-A899-AFA9857C3356}"/>
              </a:ext>
            </a:extLst>
          </p:cNvPr>
          <p:cNvCxnSpPr>
            <a:cxnSpLocks/>
            <a:stCxn id="2" idx="1"/>
            <a:endCxn id="2" idx="3"/>
          </p:cNvCxnSpPr>
          <p:nvPr userDrawn="1"/>
        </p:nvCxnSpPr>
        <p:spPr>
          <a:xfrm>
            <a:off x="525479" y="1607611"/>
            <a:ext cx="8018449" cy="0"/>
          </a:xfrm>
          <a:prstGeom prst="line">
            <a:avLst/>
          </a:prstGeom>
          <a:ln w="34925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1BA690B-20E7-4609-9C00-70C5313AFD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0767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417040"/>
      </p:ext>
    </p:extLst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6539" y="1709743"/>
            <a:ext cx="797405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9" y="4589468"/>
            <a:ext cx="797405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A1E89-A52D-47A8-AEF5-C2B7647D2ECC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392414"/>
      </p:ext>
    </p:extLst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9" y="922096"/>
            <a:ext cx="8018449" cy="112793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36540" y="2128684"/>
            <a:ext cx="3978313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2" y="2128684"/>
            <a:ext cx="3914775" cy="3844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8649-281F-4939-8F57-1DF5F616CC3E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BF9802E-1696-44E4-99B3-D83035BDE0C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4451080"/>
      </p:ext>
    </p:extLst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416" y="929148"/>
            <a:ext cx="7980004" cy="76154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38" y="1681165"/>
            <a:ext cx="3961644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6538" y="2505080"/>
            <a:ext cx="3961644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2" y="1681165"/>
            <a:ext cx="3887391" cy="657225"/>
          </a:xfrm>
        </p:spPr>
        <p:txBody>
          <a:bodyPr anchor="b">
            <a:normAutofit/>
          </a:bodyPr>
          <a:lstStyle>
            <a:lvl1pPr marL="0" indent="0">
              <a:buNone/>
              <a:defRPr sz="1200" b="1">
                <a:latin typeface="+mj-lt"/>
              </a:defRPr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2" y="2505080"/>
            <a:ext cx="3887391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306C6-E40D-4A71-931D-3E8119BE3842}" type="datetime1">
              <a:rPr lang="en-US" smtClean="0"/>
              <a:t>3/15/2021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0ABCBA24-9C5B-4536-89B3-416B9FBEE5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808419"/>
      </p:ext>
    </p:extLst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143237-C594-4DFD-98EC-B5A8DC22DE29}" type="datetime1">
              <a:rPr lang="en-US" smtClean="0"/>
              <a:t>3/15/2021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84C0EEAD-B6D9-4672-B974-27ECC93CA0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430584"/>
      </p:ext>
    </p:extLst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602EE-E1CA-449D-87C0-F90E65BDC01F}" type="datetime1">
              <a:rPr lang="en-US" smtClean="0"/>
              <a:t>3/15/2021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443B69E0-4765-4E0F-B991-8148A84F76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7393" y="-162444"/>
            <a:ext cx="1264920" cy="126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328175"/>
      </p:ext>
    </p:extLst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822" y="781665"/>
            <a:ext cx="3070199" cy="1223452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6196" y="2315502"/>
            <a:ext cx="3070199" cy="35534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41A42-8E90-4B63-8BBA-F87D86D46359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F7F904BC-FBEE-4E59-9326-B01DF8948DA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689" y="63164"/>
            <a:ext cx="713672" cy="8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456398"/>
      </p:ext>
    </p:extLst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2509" y="1066804"/>
            <a:ext cx="3077573" cy="131752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1066800"/>
            <a:ext cx="4629150" cy="479425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2509" y="2552700"/>
            <a:ext cx="3077573" cy="3316288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2579E-22DB-43D4-98C8-299DE63FB5EA}" type="datetime1">
              <a:rPr lang="en-US" smtClean="0"/>
              <a:t>3/15/2021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0040C1A5-1AAE-495A-B5B6-E6BACAE9BD4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6689" y="63164"/>
            <a:ext cx="713672" cy="85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308837"/>
      </p:ext>
    </p:extLst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5479" y="922096"/>
            <a:ext cx="8018449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5479" y="2293126"/>
            <a:ext cx="8018449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77087" y="6356355"/>
            <a:ext cx="194444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fld id="{84F517B0-19D5-449C-B5D3-955825F3EA8D}" type="datetime1">
              <a:rPr lang="en-US" smtClean="0"/>
              <a:t>3/15/2021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36540" y="6356355"/>
            <a:ext cx="3404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189260" y="6356355"/>
            <a:ext cx="5042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5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600075" y="723900"/>
            <a:ext cx="794385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600075" y="6142781"/>
            <a:ext cx="794385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7395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3" r:id="rId6"/>
    <p:sldLayoutId id="2147483689" r:id="rId7"/>
    <p:sldLayoutId id="2147483690" r:id="rId8"/>
    <p:sldLayoutId id="2147483691" r:id="rId9"/>
    <p:sldLayoutId id="2147483692" r:id="rId10"/>
    <p:sldLayoutId id="2147483694" r:id="rId11"/>
  </p:sldLayoutIdLst>
  <p:transition spd="med">
    <p:split orient="vert"/>
  </p:transition>
  <p:hf hdr="0" ftr="0" dt="0"/>
  <p:txStyles>
    <p:titleStyle>
      <a:lvl1pPr algn="l" defTabSz="685783" rtl="0" eaLnBrk="1" latinLnBrk="0" hangingPunct="1">
        <a:lnSpc>
          <a:spcPct val="100000"/>
        </a:lnSpc>
        <a:spcBef>
          <a:spcPct val="0"/>
        </a:spcBef>
        <a:buNone/>
        <a:defRPr sz="3000" kern="1200" cap="all" spc="23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r-health.md/nj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31319-25D0-4F7F-A64F-FEE6C5C05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945" y="501645"/>
            <a:ext cx="7442672" cy="1371030"/>
          </a:xfrm>
        </p:spPr>
        <p:txBody>
          <a:bodyPr>
            <a:normAutofit/>
          </a:bodyPr>
          <a:lstStyle/>
          <a:p>
            <a:r>
              <a:rPr lang="en-US"/>
              <a:t>Get a personal doctor, </a:t>
            </a:r>
            <a:br>
              <a:rPr lang="en-US"/>
            </a:br>
            <a:r>
              <a:rPr lang="en-US"/>
              <a:t>on demand with R-Health</a:t>
            </a:r>
          </a:p>
        </p:txBody>
      </p:sp>
      <p:sp>
        <p:nvSpPr>
          <p:cNvPr id="6" name="Content Placeholder 17">
            <a:extLst>
              <a:ext uri="{FF2B5EF4-FFF2-40B4-BE49-F238E27FC236}">
                <a16:creationId xmlns:a16="http://schemas.microsoft.com/office/drawing/2014/main" id="{FEA2CFAD-7A86-4640-BDE8-1DA40BBC1CC9}"/>
              </a:ext>
            </a:extLst>
          </p:cNvPr>
          <p:cNvSpPr txBox="1">
            <a:spLocks/>
          </p:cNvSpPr>
          <p:nvPr/>
        </p:nvSpPr>
        <p:spPr>
          <a:xfrm>
            <a:off x="3717080" y="1809153"/>
            <a:ext cx="5312571" cy="2911566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–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bg2"/>
              </a:buClr>
              <a:buFont typeface="Arial"/>
              <a:buChar char="»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400" b="1">
                <a:solidFill>
                  <a:srgbClr val="106074"/>
                </a:solidFill>
                <a:cs typeface="Arial" panose="020B0604020202020204" pitchFamily="34" charset="0"/>
              </a:rPr>
              <a:t>Thanks to your NJ State Health Benefits, you and any covered family members have dedicated access to a personal doctor, on demand with R-Health, at </a:t>
            </a:r>
            <a:r>
              <a:rPr lang="en-US" sz="1400" b="1">
                <a:solidFill>
                  <a:srgbClr val="11BFDA"/>
                </a:solidFill>
                <a:cs typeface="Arial" panose="020B0604020202020204" pitchFamily="34" charset="0"/>
              </a:rPr>
              <a:t>no additional cost and with no </a:t>
            </a:r>
            <a:br>
              <a:rPr lang="en-US" sz="1400" b="1">
                <a:solidFill>
                  <a:srgbClr val="11BFDA"/>
                </a:solidFill>
                <a:cs typeface="Arial" panose="020B0604020202020204" pitchFamily="34" charset="0"/>
              </a:rPr>
            </a:br>
            <a:r>
              <a:rPr lang="en-US" sz="1400" b="1">
                <a:solidFill>
                  <a:srgbClr val="11BFDA"/>
                </a:solidFill>
                <a:cs typeface="Arial" panose="020B0604020202020204" pitchFamily="34" charset="0"/>
              </a:rPr>
              <a:t>co-pays</a:t>
            </a:r>
            <a:r>
              <a:rPr lang="en-US" sz="1400" b="1">
                <a:solidFill>
                  <a:srgbClr val="106074"/>
                </a:solidFill>
                <a:cs typeface="Arial" panose="020B0604020202020204" pitchFamily="34" charset="0"/>
              </a:rPr>
              <a:t>. Eligible plans include:</a:t>
            </a:r>
          </a:p>
          <a:p>
            <a:pPr fontAlgn="base">
              <a:buClr>
                <a:srgbClr val="11BFDA"/>
              </a:buClr>
            </a:pPr>
            <a:r>
              <a:rPr lang="en-US" sz="1400" b="1" i="0">
                <a:solidFill>
                  <a:srgbClr val="106074"/>
                </a:solidFill>
                <a:effectLst/>
              </a:rPr>
              <a:t>NJ DIRECT </a:t>
            </a:r>
          </a:p>
          <a:p>
            <a:pPr fontAlgn="base">
              <a:buClr>
                <a:srgbClr val="11BFDA"/>
              </a:buClr>
            </a:pPr>
            <a:r>
              <a:rPr lang="en-US" sz="1400" b="1" i="0">
                <a:solidFill>
                  <a:srgbClr val="106074"/>
                </a:solidFill>
                <a:effectLst/>
              </a:rPr>
              <a:t>OMNIA </a:t>
            </a:r>
          </a:p>
          <a:p>
            <a:pPr fontAlgn="base">
              <a:buClr>
                <a:srgbClr val="11BFDA"/>
              </a:buClr>
            </a:pPr>
            <a:r>
              <a:rPr lang="en-US" sz="1400" b="1" i="0">
                <a:solidFill>
                  <a:srgbClr val="106074"/>
                </a:solidFill>
                <a:effectLst/>
              </a:rPr>
              <a:t>CWA Unity DIRECT  </a:t>
            </a:r>
          </a:p>
          <a:p>
            <a:pPr fontAlgn="base">
              <a:buClr>
                <a:srgbClr val="11BFDA"/>
              </a:buClr>
            </a:pPr>
            <a:r>
              <a:rPr lang="en-US" sz="1400" b="1" i="0">
                <a:solidFill>
                  <a:srgbClr val="106074"/>
                </a:solidFill>
                <a:effectLst/>
              </a:rPr>
              <a:t>NJ Educators Health Plan </a:t>
            </a:r>
          </a:p>
          <a:p>
            <a:pPr marL="0" indent="0" fontAlgn="base">
              <a:buClr>
                <a:srgbClr val="11BFDA"/>
              </a:buClr>
              <a:buNone/>
            </a:pPr>
            <a:r>
              <a:rPr lang="en-US" sz="1000" b="0" i="1">
                <a:solidFill>
                  <a:srgbClr val="002060"/>
                </a:solidFill>
                <a:effectLst/>
              </a:rPr>
              <a:t>*Unfortunately, does not apply to HMO and high deductible plans or Medicare retirees. </a:t>
            </a:r>
          </a:p>
          <a:p>
            <a:pPr fontAlgn="base">
              <a:buClr>
                <a:srgbClr val="11BFDA"/>
              </a:buClr>
            </a:pPr>
            <a:endParaRPr lang="en-US" sz="1400" b="1" i="0">
              <a:solidFill>
                <a:srgbClr val="106074"/>
              </a:solidFill>
              <a:effectLst/>
            </a:endParaRPr>
          </a:p>
          <a:p>
            <a:pPr marL="0" indent="0">
              <a:buNone/>
            </a:pPr>
            <a:endParaRPr lang="en-US" sz="1400" b="1">
              <a:solidFill>
                <a:schemeClr val="accent1"/>
              </a:solidFill>
              <a:cs typeface="Arial" panose="020B0604020202020204" pitchFamily="34" charset="0"/>
            </a:endParaRPr>
          </a:p>
          <a:p>
            <a:endParaRPr lang="en-US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sp>
        <p:nvSpPr>
          <p:cNvPr id="13" name="Content Placeholder 17">
            <a:extLst>
              <a:ext uri="{FF2B5EF4-FFF2-40B4-BE49-F238E27FC236}">
                <a16:creationId xmlns:a16="http://schemas.microsoft.com/office/drawing/2014/main" id="{2211B1B6-4389-4A81-8C22-AA5D65C1F631}"/>
              </a:ext>
            </a:extLst>
          </p:cNvPr>
          <p:cNvSpPr txBox="1">
            <a:spLocks/>
          </p:cNvSpPr>
          <p:nvPr/>
        </p:nvSpPr>
        <p:spPr>
          <a:xfrm>
            <a:off x="4003094" y="6107880"/>
            <a:ext cx="4198197" cy="89255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3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000" b="1">
                <a:cs typeface="Arial" panose="020B0604020202020204" pitchFamily="34" charset="0"/>
              </a:rPr>
              <a:t>CLAIM YOUR SPOT</a:t>
            </a:r>
          </a:p>
          <a:p>
            <a:pPr algn="ctr"/>
            <a:r>
              <a:rPr lang="en-US" sz="2000" b="1">
                <a:solidFill>
                  <a:schemeClr val="accent3"/>
                </a:solidFill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www.r-health.md/nj</a:t>
            </a:r>
            <a:r>
              <a:rPr lang="en-US" sz="2000" b="1">
                <a:solidFill>
                  <a:schemeClr val="accent3"/>
                </a:solidFill>
                <a:cs typeface="Arial" panose="020B0604020202020204" pitchFamily="34" charset="0"/>
              </a:rPr>
              <a:t> | 800.797.1289</a:t>
            </a:r>
          </a:p>
          <a:p>
            <a:pPr algn="ctr"/>
            <a:endParaRPr lang="en-US" sz="1200">
              <a:solidFill>
                <a:srgbClr val="002060"/>
              </a:solidFill>
              <a:cs typeface="Arial" panose="020B06040202020202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EBC2F685-F3CF-4C3C-867B-068B8A1C4A19}"/>
              </a:ext>
            </a:extLst>
          </p:cNvPr>
          <p:cNvGrpSpPr/>
          <p:nvPr/>
        </p:nvGrpSpPr>
        <p:grpSpPr>
          <a:xfrm>
            <a:off x="3798945" y="3989458"/>
            <a:ext cx="5149746" cy="2260422"/>
            <a:chOff x="4230759" y="5328238"/>
            <a:chExt cx="4592998" cy="2411343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F45F8EF-0629-4F3F-80B5-111E45014F35}"/>
                </a:ext>
              </a:extLst>
            </p:cNvPr>
            <p:cNvSpPr/>
            <p:nvPr/>
          </p:nvSpPr>
          <p:spPr>
            <a:xfrm>
              <a:off x="4230760" y="5328238"/>
              <a:ext cx="4592997" cy="2163397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DB6B649-4698-4295-9323-905CFF08766F}"/>
                </a:ext>
              </a:extLst>
            </p:cNvPr>
            <p:cNvSpPr txBox="1"/>
            <p:nvPr/>
          </p:nvSpPr>
          <p:spPr>
            <a:xfrm>
              <a:off x="4230759" y="5328238"/>
              <a:ext cx="4446839" cy="24113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/>
                <a:t>THE BENEFITS OF R-HEALTH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Shorter wait times and longer appointments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Convenient availability, including evenings and weekends Unlimited virtual access via a secure mobile app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Onsite labs, immunizations, and basic medications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Care when you’re sick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Chronic disease management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Treatments &amp; procedures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1400"/>
                <a:t>And much more…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endParaRPr lang="en-US" sz="1400"/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005366BF-7877-4787-A2E4-E6FDE899A9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47" y="1872675"/>
            <a:ext cx="3656258" cy="4465525"/>
          </a:xfrm>
          <a:prstGeom prst="rect">
            <a:avLst/>
          </a:prstGeom>
        </p:spPr>
      </p:pic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166EAA70-4EEB-428F-933F-1250582F9C99}"/>
              </a:ext>
            </a:extLst>
          </p:cNvPr>
          <p:cNvSpPr txBox="1">
            <a:spLocks/>
          </p:cNvSpPr>
          <p:nvPr/>
        </p:nvSpPr>
        <p:spPr>
          <a:xfrm>
            <a:off x="0" y="6034337"/>
            <a:ext cx="3660106" cy="307777"/>
          </a:xfrm>
          <a:prstGeom prst="rect">
            <a:avLst/>
          </a:prstGeom>
          <a:solidFill>
            <a:schemeClr val="tx2">
              <a:alpha val="46000"/>
            </a:schemeClr>
          </a:solidFill>
        </p:spPr>
        <p:txBody>
          <a:bodyPr vert="horz" wrap="square" lIns="91440" tIns="45720" rIns="91440" bIns="45720" rtlCol="0" anchor="ctr">
            <a:spAutoFit/>
          </a:bodyPr>
          <a:lstStyle>
            <a:defPPr>
              <a:defRPr lang="en-US"/>
            </a:defPPr>
            <a:lvl1pPr marL="0" algn="r" defTabSz="914400" rtl="0" eaLnBrk="1" latinLnBrk="0" hangingPunct="1">
              <a:defRPr sz="1350" kern="1200">
                <a:solidFill>
                  <a:schemeClr val="accent1"/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400" b="1">
                <a:solidFill>
                  <a:srgbClr val="002060"/>
                </a:solidFill>
                <a:cs typeface="Arial" panose="020B0604020202020204" pitchFamily="34" charset="0"/>
              </a:rPr>
              <a:t>MORE LOCATIONS COMING IN 2021!</a:t>
            </a: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45C19696-B5A2-4E7F-AE15-0A4E19A3EA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9196" y="58334"/>
            <a:ext cx="886622" cy="8866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5348596"/>
      </p:ext>
    </p:extLst>
  </p:cSld>
  <p:clrMapOvr>
    <a:masterClrMapping/>
  </p:clrMapOvr>
  <p:transition spd="med">
    <p:split orient="vert"/>
  </p:transition>
</p:sld>
</file>

<file path=ppt/theme/theme1.xml><?xml version="1.0" encoding="utf-8"?>
<a:theme xmlns:a="http://schemas.openxmlformats.org/drawingml/2006/main" name="ChronicleVTI">
  <a:themeElements>
    <a:clrScheme name="R-Health">
      <a:dk1>
        <a:srgbClr val="FFFFFF"/>
      </a:dk1>
      <a:lt1>
        <a:sysClr val="window" lastClr="FFFFFF"/>
      </a:lt1>
      <a:dk2>
        <a:srgbClr val="11BFDA"/>
      </a:dk2>
      <a:lt2>
        <a:srgbClr val="E7E6E6"/>
      </a:lt2>
      <a:accent1>
        <a:srgbClr val="106074"/>
      </a:accent1>
      <a:accent2>
        <a:srgbClr val="929497"/>
      </a:accent2>
      <a:accent3>
        <a:srgbClr val="11BFDA"/>
      </a:accent3>
      <a:accent4>
        <a:srgbClr val="BED63A"/>
      </a:accent4>
      <a:accent5>
        <a:srgbClr val="F79222"/>
      </a:accent5>
      <a:accent6>
        <a:srgbClr val="F15A2E"/>
      </a:accent6>
      <a:hlink>
        <a:srgbClr val="ED1556"/>
      </a:hlink>
      <a:folHlink>
        <a:srgbClr val="7E2D72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3">
          <a:schemeClr val="accent4"/>
        </a:lnRef>
        <a:fillRef idx="0">
          <a:schemeClr val="accent4"/>
        </a:fillRef>
        <a:effectRef idx="2">
          <a:schemeClr val="accent4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C963522E688843B71FE219F3265093" ma:contentTypeVersion="12" ma:contentTypeDescription="Create a new document." ma:contentTypeScope="" ma:versionID="59a81f1cee08848d4757a71c9e5a902a">
  <xsd:schema xmlns:xsd="http://www.w3.org/2001/XMLSchema" xmlns:xs="http://www.w3.org/2001/XMLSchema" xmlns:p="http://schemas.microsoft.com/office/2006/metadata/properties" xmlns:ns2="87e06ad9-f049-4e81-84d0-81f2b6089896" xmlns:ns3="b3d2ca54-9719-41ae-8bed-f8219f31241d" targetNamespace="http://schemas.microsoft.com/office/2006/metadata/properties" ma:root="true" ma:fieldsID="81862ddf756c821c70039f4e7b40539d" ns2:_="" ns3:_="">
    <xsd:import namespace="87e06ad9-f049-4e81-84d0-81f2b6089896"/>
    <xsd:import namespace="b3d2ca54-9719-41ae-8bed-f8219f3124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e06ad9-f049-4e81-84d0-81f2b60898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d2ca54-9719-41ae-8bed-f8219f31241d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E5C82BE-0912-4182-98DF-37FDAE9F4E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CCF57B4-FD84-4C10-B4FC-43FA56E73240}">
  <ds:schemaRefs>
    <ds:schemaRef ds:uri="87e06ad9-f049-4e81-84d0-81f2b6089896"/>
    <ds:schemaRef ds:uri="b3d2ca54-9719-41ae-8bed-f8219f31241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EC859E4-5032-49D3-8701-9537EBA7D44D}">
  <ds:schemaRefs>
    <ds:schemaRef ds:uri="3826d169-89fc-4fad-a7b7-a788b2eba32d"/>
    <ds:schemaRef ds:uri="f5036de6-8c9c-4f88-bdd5-61c4ec360a05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Calisto MT</vt:lpstr>
      <vt:lpstr>Univers Condensed</vt:lpstr>
      <vt:lpstr>ChronicleVTI</vt:lpstr>
      <vt:lpstr>Get a personal doctor,  on demand with R-Health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DIRECT primary care</dc:title>
  <dc:creator>Mason Reiner</dc:creator>
  <cp:lastModifiedBy>Annie Arbizo</cp:lastModifiedBy>
  <cp:revision>2</cp:revision>
  <dcterms:created xsi:type="dcterms:W3CDTF">2021-01-21T01:05:26Z</dcterms:created>
  <dcterms:modified xsi:type="dcterms:W3CDTF">2021-03-15T19:50:12Z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0x01010063C963522E688843B71FE219F3265093</vt:lpwstr>
  </property>
</Properties>
</file>